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3"/>
  </p:notesMasterIdLst>
  <p:handoutMasterIdLst>
    <p:handoutMasterId r:id="rId74"/>
  </p:handoutMasterIdLst>
  <p:sldIdLst>
    <p:sldId id="271" r:id="rId7"/>
    <p:sldId id="272" r:id="rId8"/>
    <p:sldId id="338" r:id="rId9"/>
    <p:sldId id="339" r:id="rId10"/>
    <p:sldId id="340" r:id="rId11"/>
    <p:sldId id="273" r:id="rId12"/>
    <p:sldId id="274" r:id="rId13"/>
    <p:sldId id="281" r:id="rId14"/>
    <p:sldId id="278" r:id="rId15"/>
    <p:sldId id="341" r:id="rId16"/>
    <p:sldId id="279" r:id="rId17"/>
    <p:sldId id="280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303" r:id="rId32"/>
    <p:sldId id="296" r:id="rId33"/>
    <p:sldId id="297" r:id="rId34"/>
    <p:sldId id="298" r:id="rId35"/>
    <p:sldId id="299" r:id="rId36"/>
    <p:sldId id="300" r:id="rId37"/>
    <p:sldId id="301" r:id="rId38"/>
    <p:sldId id="337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6" r:id="rId53"/>
    <p:sldId id="320" r:id="rId54"/>
    <p:sldId id="318" r:id="rId55"/>
    <p:sldId id="319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720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smtClean="0"/>
            <a:t>RDF </a:t>
          </a:r>
          <a:r>
            <a:rPr lang="fr-FR" sz="1600" dirty="0" smtClean="0"/>
            <a:t>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smtClean="0"/>
            <a:t>RDF </a:t>
          </a:r>
          <a:r>
            <a:rPr lang="fr-FR" sz="1600" kern="1200" dirty="0" smtClean="0"/>
            <a:t>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01/04/15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01/04/15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Rectagle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Bdtopo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basic for</a:t>
            </a:r>
            <a:r>
              <a:rPr lang="fr-FR" baseline="0" dirty="0" smtClean="0"/>
              <a:t> the topo </a:t>
            </a:r>
            <a:r>
              <a:rPr lang="fr-FR" baseline="0" dirty="0" err="1" smtClean="0"/>
              <a:t>ontology</a:t>
            </a:r>
            <a:r>
              <a:rPr lang="fr-FR" baseline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2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Calibri" charset="0"/>
              </a:rPr>
              <a:t>Files </a:t>
            </a:r>
            <a:r>
              <a:rPr lang="fr-FR" dirty="0" err="1" smtClean="0">
                <a:latin typeface="Calibri" charset="0"/>
              </a:rPr>
              <a:t>available</a:t>
            </a:r>
            <a:r>
              <a:rPr lang="fr-FR" dirty="0" smtClean="0">
                <a:latin typeface="Calibri" charset="0"/>
              </a:rPr>
              <a:t> in SHP, </a:t>
            </a:r>
            <a:r>
              <a:rPr lang="fr-FR" dirty="0" err="1" smtClean="0">
                <a:latin typeface="Calibri" charset="0"/>
              </a:rPr>
              <a:t>pdf</a:t>
            </a:r>
            <a:r>
              <a:rPr lang="fr-FR" dirty="0" smtClean="0">
                <a:latin typeface="Calibri" charset="0"/>
              </a:rPr>
              <a:t> </a:t>
            </a:r>
          </a:p>
          <a:p>
            <a:r>
              <a:rPr lang="fr-FR" dirty="0" smtClean="0">
                <a:latin typeface="Calibri" charset="0"/>
              </a:rPr>
              <a:t>Information </a:t>
            </a:r>
            <a:r>
              <a:rPr lang="fr-FR" dirty="0" err="1" smtClean="0">
                <a:latin typeface="Calibri" charset="0"/>
              </a:rPr>
              <a:t>overlap</a:t>
            </a:r>
            <a:r>
              <a:rPr lang="fr-FR" dirty="0" smtClean="0">
                <a:latin typeface="Calibri" charset="0"/>
              </a:rPr>
              <a:t> in </a:t>
            </a:r>
            <a:r>
              <a:rPr lang="fr-FR" dirty="0" err="1" smtClean="0">
                <a:latin typeface="Calibri" charset="0"/>
              </a:rPr>
              <a:t>different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products</a:t>
            </a:r>
            <a:r>
              <a:rPr lang="fr-FR" dirty="0" smtClean="0">
                <a:latin typeface="Calibri" charset="0"/>
              </a:rPr>
              <a:t>, </a:t>
            </a:r>
            <a:r>
              <a:rPr lang="fr-FR" dirty="0" err="1" smtClean="0">
                <a:latin typeface="Calibri" charset="0"/>
              </a:rPr>
              <a:t>sometimes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referring</a:t>
            </a:r>
            <a:r>
              <a:rPr lang="fr-FR" dirty="0" smtClean="0">
                <a:latin typeface="Calibri" charset="0"/>
              </a:rPr>
              <a:t> to the </a:t>
            </a:r>
            <a:r>
              <a:rPr lang="fr-FR" dirty="0" err="1" smtClean="0">
                <a:latin typeface="Calibri" charset="0"/>
              </a:rPr>
              <a:t>same</a:t>
            </a:r>
            <a:r>
              <a:rPr lang="fr-FR" dirty="0" smtClean="0">
                <a:latin typeface="Calibri" charset="0"/>
              </a:rPr>
              <a:t> « real world »  concepts.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93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6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ordnancesurvey.co.uk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0.emf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4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ig.csail.mit.edu/2005/ajar/release/tabulator/0.8/tab.html" TargetMode="External"/><Relationship Id="rId5" Type="http://schemas.openxmlformats.org/officeDocument/2006/relationships/hyperlink" Target="http://ode.openlinksw.com/" TargetMode="External"/><Relationship Id="rId6" Type="http://schemas.openxmlformats.org/officeDocument/2006/relationships/hyperlink" Target="http://wheredoesmymoneygo.org/" TargetMode="External"/><Relationship Id="rId7" Type="http://schemas.openxmlformats.org/officeDocument/2006/relationships/hyperlink" Target="http://logd.tw.rpi.edu/demo/international_dataset_catalog_search" TargetMode="External"/><Relationship Id="rId8" Type="http://schemas.openxmlformats.org/officeDocument/2006/relationships/hyperlink" Target="http://www.jenitennison.com/blog/node/126" TargetMode="External"/><Relationship Id="rId9" Type="http://schemas.openxmlformats.org/officeDocument/2006/relationships/hyperlink" Target="https://developers.facebook.com/docs/reference/api/" TargetMode="External"/><Relationship Id="rId10" Type="http://schemas.openxmlformats.org/officeDocument/2006/relationships/hyperlink" Target="http://www.w3.org/2001/11/Isaviz" TargetMode="External"/><Relationship Id="rId11" Type="http://schemas.openxmlformats.org/officeDocument/2006/relationships/hyperlink" Target="http://aksw.org/Projects/CubeViz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3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4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6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w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4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1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2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5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Geospatial Government 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4" y="908720"/>
            <a:ext cx="9406209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No semantics at all!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SKOS </a:t>
            </a:r>
            <a:r>
              <a:rPr lang="en-US" dirty="0">
                <a:latin typeface="Eurostile LT Std" charset="0"/>
              </a:rPr>
              <a:t>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 smtClean="0">
                <a:latin typeface="Courier New" charset="0"/>
                <a:cs typeface="Courier New" charset="0"/>
              </a:rPr>
              <a:t>skos:conceptScheme</a:t>
            </a:r>
            <a:r>
              <a:rPr lang="en-US" dirty="0" smtClean="0">
                <a:latin typeface="Courier New" charset="0"/>
                <a:cs typeface="Courier New" charset="0"/>
              </a:rPr>
              <a:t>, </a:t>
            </a:r>
            <a:r>
              <a:rPr lang="en-US" dirty="0" smtClean="0">
                <a:latin typeface="Eurostile LT Std" charset="0"/>
              </a:rPr>
              <a:t>codes </a:t>
            </a:r>
            <a:r>
              <a:rPr lang="en-US" dirty="0">
                <a:latin typeface="Eurostile LT Std" charset="0"/>
              </a:rPr>
              <a:t>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Domain </a:t>
            </a:r>
            <a:r>
              <a:rPr lang="en-US" dirty="0">
                <a:latin typeface="Eurostile LT Std" charset="0"/>
              </a:rPr>
              <a:t>specific ontologies (</a:t>
            </a:r>
            <a:r>
              <a:rPr lang="en-US" dirty="0">
                <a:latin typeface="Eurostile LT Std" charset="0"/>
                <a:hlinkClick r:id="rId4"/>
              </a:rPr>
              <a:t>OrdS</a:t>
            </a:r>
            <a:r>
              <a:rPr lang="en-US" dirty="0">
                <a:latin typeface="Eurostile LT Std" charset="0"/>
              </a:rPr>
              <a:t>, </a:t>
            </a:r>
            <a:r>
              <a:rPr lang="en-US" dirty="0" err="1">
                <a:latin typeface="Eurostile LT Std" charset="0"/>
              </a:rPr>
              <a:t>GeoLD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subdomain ontologies (transport, </a:t>
            </a:r>
          </a:p>
          <a:p>
            <a:pPr marL="457200" lvl="1" indent="0">
              <a:buClr>
                <a:srgbClr val="195711"/>
              </a:buClr>
              <a:buNone/>
            </a:pPr>
            <a:r>
              <a:rPr lang="en-US" dirty="0">
                <a:latin typeface="Eurostile LT Std" charset="0"/>
              </a:rPr>
              <a:t>hydrography, etc.) </a:t>
            </a: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Data driven ontologies (LGD, </a:t>
            </a:r>
            <a:r>
              <a:rPr lang="en-US" sz="2700" dirty="0" err="1">
                <a:latin typeface="Eurostile LT Std" charset="0"/>
              </a:rPr>
              <a:t>GeOnto</a:t>
            </a:r>
            <a:r>
              <a:rPr lang="en-US" sz="27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Many classes</a:t>
            </a:r>
          </a:p>
          <a:p>
            <a:pPr marL="457200" lvl="1" indent="0">
              <a:buClr>
                <a:srgbClr val="258119"/>
              </a:buClr>
              <a:buNone/>
            </a:pP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1271473444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564793"/>
              </p:ext>
            </p:extLst>
          </p:nvPr>
        </p:nvGraphicFramePr>
        <p:xfrm>
          <a:off x="250825" y="980729"/>
          <a:ext cx="4393183" cy="357665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272605"/>
                <a:gridCol w="1656184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237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153 (64.65%)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GeoNames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 (41.06%)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 (32.54%)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 (17.57%)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 (13.76%)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359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 (12.81%)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DBpedia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 (11.48%)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Linked Data Application Categories (*)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793194" y="1123928"/>
            <a:ext cx="8642350" cy="1539692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Generic applications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OpenLink</a:t>
            </a:r>
            <a:r>
              <a:rPr lang="en-US" dirty="0">
                <a:hlinkClick r:id="rId5"/>
              </a:rPr>
              <a:t> Data </a:t>
            </a:r>
            <a:r>
              <a:rPr lang="en-US" dirty="0" smtClean="0">
                <a:hlinkClick r:id="rId5"/>
              </a:rPr>
              <a:t>Explorer</a:t>
            </a:r>
            <a:r>
              <a:rPr lang="en-US" dirty="0" smtClean="0"/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58087" y="4017300"/>
            <a:ext cx="88383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b="1" dirty="0"/>
              <a:t>Data-specific applications (</a:t>
            </a:r>
            <a:r>
              <a:rPr lang="en-US" sz="2800" b="1" dirty="0" err="1"/>
              <a:t>mashups</a:t>
            </a:r>
            <a:r>
              <a:rPr lang="en-US" sz="2800" b="1" dirty="0"/>
              <a:t>)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Built around particular datasets </a:t>
            </a:r>
            <a:br>
              <a:rPr lang="en-US" sz="2400" dirty="0"/>
            </a:br>
            <a:r>
              <a:rPr lang="en-US" sz="2400" dirty="0"/>
              <a:t>(e.g. </a:t>
            </a:r>
            <a:r>
              <a:rPr lang="en-US" sz="2400" dirty="0">
                <a:hlinkClick r:id="rId6"/>
              </a:rPr>
              <a:t>Where does my money go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>
                <a:hlinkClick r:id="rId7"/>
              </a:rPr>
              <a:t>IOGDS: International Open Government Dataset Search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dirty="0"/>
              <a:t>(*) Classification according </a:t>
            </a:r>
            <a:r>
              <a:rPr lang="en-US" sz="1400" dirty="0" err="1"/>
              <a:t>to:Jeni</a:t>
            </a:r>
            <a:r>
              <a:rPr lang="en-US" sz="1400" dirty="0"/>
              <a:t> </a:t>
            </a:r>
            <a:r>
              <a:rPr lang="en-US" sz="1400" dirty="0" err="1"/>
              <a:t>Tennison</a:t>
            </a:r>
            <a:r>
              <a:rPr lang="en-US" sz="1400" dirty="0"/>
              <a:t> : </a:t>
            </a:r>
            <a:r>
              <a:rPr lang="en-US" sz="1400" dirty="0">
                <a:hlinkClick r:id="rId8"/>
              </a:rPr>
              <a:t>http://</a:t>
            </a:r>
            <a:r>
              <a:rPr lang="en-US" sz="1400" dirty="0" smtClean="0">
                <a:hlinkClick r:id="rId8"/>
              </a:rPr>
              <a:t>www.jenitennison.com/blog/node/126</a:t>
            </a:r>
            <a:endParaRPr lang="en-US" sz="1400" dirty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67547" y="2595939"/>
            <a:ext cx="8642350" cy="142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Vocabulary-specific applications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Built around particular vocabularies </a:t>
            </a:r>
            <a:br>
              <a:rPr lang="en-US" kern="0" dirty="0" smtClean="0"/>
            </a:br>
            <a:r>
              <a:rPr lang="en-US" kern="0" dirty="0" smtClean="0"/>
              <a:t>(e.g.: </a:t>
            </a:r>
            <a:r>
              <a:rPr lang="en-US" kern="0" dirty="0" err="1" smtClean="0">
                <a:hlinkClick r:id="rId9"/>
              </a:rPr>
              <a:t>FaceBook</a:t>
            </a:r>
            <a:r>
              <a:rPr lang="en-US" kern="0" dirty="0" smtClean="0">
                <a:hlinkClick r:id="rId9"/>
              </a:rPr>
              <a:t> Social Graph API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0"/>
              </a:rPr>
              <a:t>IsaViz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1"/>
              </a:rPr>
              <a:t>CubeViz</a:t>
            </a:r>
            <a:r>
              <a:rPr lang="en-US" kern="0" dirty="0" smtClean="0"/>
              <a:t>)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92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 Journey of a Web Application developer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1153530"/>
            <a:ext cx="4647357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43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8" y="2246055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058292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2" name="Rectangle 19"/>
          <p:cNvSpPr/>
          <p:nvPr/>
        </p:nvSpPr>
        <p:spPr>
          <a:xfrm>
            <a:off x="293199" y="516569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07683"/>
            <a:ext cx="5904656" cy="2825964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55575" y="922204"/>
            <a:ext cx="8137599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b="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400" dirty="0" smtClean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t="14773" r="5464" b="6439"/>
          <a:stretch/>
        </p:blipFill>
        <p:spPr bwMode="auto">
          <a:xfrm>
            <a:off x="5615608" y="2893984"/>
            <a:ext cx="352839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Agrupar 9"/>
          <p:cNvGrpSpPr/>
          <p:nvPr/>
        </p:nvGrpSpPr>
        <p:grpSpPr>
          <a:xfrm>
            <a:off x="259557" y="4874680"/>
            <a:ext cx="6239746" cy="876763"/>
            <a:chOff x="2870718" y="2455685"/>
            <a:chExt cx="6239746" cy="876763"/>
          </a:xfrm>
        </p:grpSpPr>
        <p:pic>
          <p:nvPicPr>
            <p:cNvPr id="23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27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TextBox 6"/>
          <p:cNvSpPr txBox="1"/>
          <p:nvPr/>
        </p:nvSpPr>
        <p:spPr>
          <a:xfrm>
            <a:off x="5148064" y="4274710"/>
            <a:ext cx="3452087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  <p:pic>
        <p:nvPicPr>
          <p:cNvPr id="28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15" y="4781106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if … global use of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4427289" y="1060149"/>
            <a:ext cx="4753223" cy="5111750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owl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  <a:endParaRPr lang="en-US" dirty="0">
              <a:solidFill>
                <a:srgbClr val="F78903"/>
              </a:solidFill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177350" y="942157"/>
            <a:ext cx="4500610" cy="5216076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71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41" y="2493688"/>
            <a:ext cx="4465191" cy="287952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</a:t>
            </a:r>
            <a:r>
              <a:rPr lang="en-US" sz="2000" dirty="0" smtClean="0">
                <a:solidFill>
                  <a:srgbClr val="F78903"/>
                </a:solidFill>
              </a:rPr>
              <a:t>logic [1]  </a:t>
            </a:r>
            <a:r>
              <a:rPr lang="en-US" sz="2000" dirty="0" smtClean="0"/>
              <a:t>to compute </a:t>
            </a:r>
            <a:r>
              <a:rPr lang="en-US" sz="2000" dirty="0" smtClean="0"/>
              <a:t>compatibility using RDF representation of licenses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00" y="2276872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904290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dirty="0" smtClean="0"/>
              <a:t>Reasoning </a:t>
            </a:r>
            <a:r>
              <a:rPr lang="en-US" sz="2600" dirty="0"/>
              <a:t>on Licenses for checking compatibilities between vocabularies and datasets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152" y="56612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6699" y="5654273"/>
            <a:ext cx="8912538" cy="67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78903"/>
              </a:buClr>
              <a:buNone/>
              <a:defRPr/>
            </a:pPr>
            <a:r>
              <a:rPr lang="en-US" sz="1400" dirty="0" smtClean="0">
                <a:solidFill>
                  <a:srgbClr val="FDA439"/>
                </a:solidFill>
              </a:rPr>
              <a:t>[1] </a:t>
            </a:r>
            <a:r>
              <a:rPr lang="en-US" sz="1400" dirty="0" err="1" smtClean="0"/>
              <a:t>Governatori</a:t>
            </a:r>
            <a:r>
              <a:rPr lang="en-US" sz="1400" dirty="0"/>
              <a:t>, Guido, et al. </a:t>
            </a:r>
            <a:r>
              <a:rPr lang="en-US" sz="1400" i="1" dirty="0"/>
              <a:t>"One License to Compose Them All.</a:t>
            </a:r>
            <a:r>
              <a:rPr lang="en-US" sz="1400" dirty="0"/>
              <a:t>" The Semantic Web–ISWC 2013. Springer Berlin Heidelberg, 2013. 151-166.</a:t>
            </a:r>
            <a:endParaRPr lang="en-US" sz="1600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/>
              <a:t>Features</a:t>
            </a:r>
            <a:r>
              <a:rPr lang="es-ES" sz="3200" dirty="0"/>
              <a:t> 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64352</TotalTime>
  <Words>5767</Words>
  <Application>Microsoft Macintosh PowerPoint</Application>
  <PresentationFormat>Presentación en pantalla (4:3)</PresentationFormat>
  <Paragraphs>945</Paragraphs>
  <Slides>66</Slides>
  <Notes>66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66</vt:i4>
      </vt:variant>
    </vt:vector>
  </HeadingPairs>
  <TitlesOfParts>
    <vt:vector size="72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Geospatial Government Data on the Semantic Web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Linked Data Application Categories (*)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A Journey of a Web Application developer 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Why if … global use of prefixes</vt:lpstr>
      <vt:lpstr>LOV vs PREFIX.CC-Alignment Findings </vt:lpstr>
      <vt:lpstr>Vocabulary Search and Ranking</vt:lpstr>
      <vt:lpstr>Ranking Algorithm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857</cp:revision>
  <cp:lastPrinted>2012-03-20T09:35:21Z</cp:lastPrinted>
  <dcterms:created xsi:type="dcterms:W3CDTF">2011-10-20T08:47:25Z</dcterms:created>
  <dcterms:modified xsi:type="dcterms:W3CDTF">2015-04-05T10:47:23Z</dcterms:modified>
  <cp:category>Linked Data;IGN;geodata</cp:category>
</cp:coreProperties>
</file>